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9"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3F98"/>
    <a:srgbClr val="414141"/>
    <a:srgbClr val="021F42"/>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0" autoAdjust="0"/>
    <p:restoredTop sz="94694"/>
  </p:normalViewPr>
  <p:slideViewPr>
    <p:cSldViewPr snapToGrid="0" snapToObjects="1">
      <p:cViewPr>
        <p:scale>
          <a:sx n="75" d="100"/>
          <a:sy n="75" d="100"/>
        </p:scale>
        <p:origin x="277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2CEF25-7853-E94C-8685-35C250769CB4}" type="datetimeFigureOut">
              <a:rPr lang="en-US" smtClean="0"/>
              <a:t>9/26/2024</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2C8C1-59BA-A34E-BAE0-357AFCD90E2A}" type="slidenum">
              <a:rPr lang="en-US" smtClean="0"/>
              <a:t>‹#›</a:t>
            </a:fld>
            <a:endParaRPr lang="en-US"/>
          </a:p>
        </p:txBody>
      </p:sp>
    </p:spTree>
    <p:extLst>
      <p:ext uri="{BB962C8B-B14F-4D97-AF65-F5344CB8AC3E}">
        <p14:creationId xmlns:p14="http://schemas.microsoft.com/office/powerpoint/2010/main" val="436533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1979D9-3BB4-0240-B96B-AD0376736B0C}" type="datetime1">
              <a:rPr lang="en-US" smtClean="0"/>
              <a:t>9/26/2024</a:t>
            </a:fld>
            <a:endParaRPr lang="en-US"/>
          </a:p>
        </p:txBody>
      </p:sp>
      <p:sp>
        <p:nvSpPr>
          <p:cNvPr id="5" name="Footer Placeholder 4"/>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6" name="Slide Number Placeholder 5"/>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346382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31C13D-07D1-5F4F-A254-1AB1B7239410}" type="datetime1">
              <a:rPr lang="en-US" smtClean="0"/>
              <a:t>9/26/2024</a:t>
            </a:fld>
            <a:endParaRPr lang="en-US"/>
          </a:p>
        </p:txBody>
      </p:sp>
      <p:sp>
        <p:nvSpPr>
          <p:cNvPr id="5" name="Footer Placeholder 4"/>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6" name="Slide Number Placeholder 5"/>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391640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2CEC0B-A2E2-F74D-AAA9-17288ABD50A6}" type="datetime1">
              <a:rPr lang="en-US" smtClean="0"/>
              <a:t>9/26/2024</a:t>
            </a:fld>
            <a:endParaRPr lang="en-US"/>
          </a:p>
        </p:txBody>
      </p:sp>
      <p:sp>
        <p:nvSpPr>
          <p:cNvPr id="5" name="Footer Placeholder 4"/>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6" name="Slide Number Placeholder 5"/>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339652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3E3BB6-5BB2-E744-A0F9-F5E0C6B5430D}" type="datetime1">
              <a:rPr lang="en-US" smtClean="0"/>
              <a:t>9/26/2024</a:t>
            </a:fld>
            <a:endParaRPr lang="en-US"/>
          </a:p>
        </p:txBody>
      </p:sp>
      <p:sp>
        <p:nvSpPr>
          <p:cNvPr id="5" name="Footer Placeholder 4"/>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6" name="Slide Number Placeholder 5"/>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213410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731250-2615-1645-8A01-0C945A3B7C74}" type="datetime1">
              <a:rPr lang="en-US" smtClean="0"/>
              <a:t>9/26/2024</a:t>
            </a:fld>
            <a:endParaRPr lang="en-US"/>
          </a:p>
        </p:txBody>
      </p:sp>
      <p:sp>
        <p:nvSpPr>
          <p:cNvPr id="5" name="Footer Placeholder 4"/>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6" name="Slide Number Placeholder 5"/>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300660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431428-7A8B-4743-B728-5FE8D1F7E4B1}" type="datetime1">
              <a:rPr lang="en-US" smtClean="0"/>
              <a:t>9/26/2024</a:t>
            </a:fld>
            <a:endParaRPr lang="en-US"/>
          </a:p>
        </p:txBody>
      </p:sp>
      <p:sp>
        <p:nvSpPr>
          <p:cNvPr id="6" name="Footer Placeholder 5"/>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7" name="Slide Number Placeholder 6"/>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196566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E03D83-F0EE-804C-BDA0-00C6D79923D0}" type="datetime1">
              <a:rPr lang="en-US" smtClean="0"/>
              <a:t>9/26/2024</a:t>
            </a:fld>
            <a:endParaRPr lang="en-US"/>
          </a:p>
        </p:txBody>
      </p:sp>
      <p:sp>
        <p:nvSpPr>
          <p:cNvPr id="8" name="Footer Placeholder 7"/>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9" name="Slide Number Placeholder 8"/>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2301014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1E2A20-F34B-1548-8CA1-2CF9E4CE4453}" type="datetime1">
              <a:rPr lang="en-US" smtClean="0"/>
              <a:t>9/26/2024</a:t>
            </a:fld>
            <a:endParaRPr lang="en-US"/>
          </a:p>
        </p:txBody>
      </p:sp>
      <p:sp>
        <p:nvSpPr>
          <p:cNvPr id="4" name="Footer Placeholder 3"/>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5" name="Slide Number Placeholder 4"/>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407122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6F3B3-0DCC-C54C-A0EE-1FEEC5D14898}" type="datetime1">
              <a:rPr lang="en-US" smtClean="0"/>
              <a:t>9/26/2024</a:t>
            </a:fld>
            <a:endParaRPr lang="en-US"/>
          </a:p>
        </p:txBody>
      </p:sp>
      <p:sp>
        <p:nvSpPr>
          <p:cNvPr id="3" name="Footer Placeholder 2"/>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4" name="Slide Number Placeholder 3"/>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382252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7085DA9-1D2A-9E41-B302-2197733EA013}" type="datetime1">
              <a:rPr lang="en-US" smtClean="0"/>
              <a:t>9/26/2024</a:t>
            </a:fld>
            <a:endParaRPr lang="en-US"/>
          </a:p>
        </p:txBody>
      </p:sp>
      <p:sp>
        <p:nvSpPr>
          <p:cNvPr id="6" name="Footer Placeholder 5"/>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7" name="Slide Number Placeholder 6"/>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171030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03B4FDD4-999B-6245-8F18-512392F7C4F7}" type="datetime1">
              <a:rPr lang="en-US" smtClean="0"/>
              <a:t>9/26/2024</a:t>
            </a:fld>
            <a:endParaRPr lang="en-US"/>
          </a:p>
        </p:txBody>
      </p:sp>
      <p:sp>
        <p:nvSpPr>
          <p:cNvPr id="6" name="Footer Placeholder 5"/>
          <p:cNvSpPr>
            <a:spLocks noGrp="1"/>
          </p:cNvSpPr>
          <p:nvPr>
            <p:ph type="ftr" sz="quarter" idx="11"/>
          </p:nvPr>
        </p:nvSpPr>
        <p:spPr/>
        <p:txBody>
          <a:body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7" name="Slide Number Placeholder 6"/>
          <p:cNvSpPr>
            <a:spLocks noGrp="1"/>
          </p:cNvSpPr>
          <p:nvPr>
            <p:ph type="sldNum" sz="quarter" idx="12"/>
          </p:nvPr>
        </p:nvSpPr>
        <p:spPr/>
        <p:txBody>
          <a:bodyPr/>
          <a:lstStyle/>
          <a:p>
            <a:fld id="{EF77781D-CCD8-2F4B-AD3F-CF7B04E8D970}" type="slidenum">
              <a:rPr lang="en-US" smtClean="0"/>
              <a:t>‹#›</a:t>
            </a:fld>
            <a:endParaRPr lang="en-US"/>
          </a:p>
        </p:txBody>
      </p:sp>
    </p:spTree>
    <p:extLst>
      <p:ext uri="{BB962C8B-B14F-4D97-AF65-F5344CB8AC3E}">
        <p14:creationId xmlns:p14="http://schemas.microsoft.com/office/powerpoint/2010/main" val="230724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1C450B0D-E863-A54E-BC35-8C04441789E5}" type="datetime1">
              <a:rPr lang="en-US" smtClean="0"/>
              <a:t>9/26/2024</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r>
              <a:rPr lang="en-US"/>
              <a:t>Aetna is the brand name used for products and services provided by one or more of the Aetna group of subsidiary companies, including Aetna Life Insurance Company and its affiliates (Aetna).</a:t>
            </a:r>
          </a:p>
          <a:p>
            <a:r>
              <a:rPr lang="en-US"/>
              <a:t>
Aetna Life Insurance Company and CVS Pharmacy are part of the CVS Health family of companies. This material is for informational purposes only. It does not contain legal advice. Information is believed to be accurate as of the production date; however, it is subject to change.</a:t>
            </a:r>
          </a:p>
          <a:p>
            <a:r>
              <a:rPr lang="en-US"/>
              <a:t>
Aetna.com</a:t>
            </a:r>
          </a:p>
          <a:p>
            <a:r>
              <a:rPr lang="en-US"/>
              <a:t>
APN #</a:t>
            </a:r>
          </a:p>
          <a:p>
            <a:r>
              <a:rPr lang="en-US"/>
              <a:t>
</a:t>
            </a:r>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EF77781D-CCD8-2F4B-AD3F-CF7B04E8D970}" type="slidenum">
              <a:rPr lang="en-US" smtClean="0"/>
              <a:t>‹#›</a:t>
            </a:fld>
            <a:endParaRPr lang="en-US"/>
          </a:p>
        </p:txBody>
      </p:sp>
    </p:spTree>
    <p:extLst>
      <p:ext uri="{BB962C8B-B14F-4D97-AF65-F5344CB8AC3E}">
        <p14:creationId xmlns:p14="http://schemas.microsoft.com/office/powerpoint/2010/main" val="3646874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vents.teams.microsoft.com/event/37f83183-dd5b-4980-9d06-9e8a1466f056@fabb61b8-3afe-4e75-b934-a47f782b8cd7" TargetMode="Externa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hyperlink" Target="https://events.teams.microsoft.com/event/4f9b8791-b567-4e70-b18b-43bc9c4864f5@fabb61b8-3afe-4e75-b934-a47f782b8cd7" TargetMode="External"/><Relationship Id="rId5" Type="http://schemas.openxmlformats.org/officeDocument/2006/relationships/hyperlink" Target="https://events.teams.microsoft.com/event/6221e00e-e4c1-4668-b0f2-306338e513f8@fabb61b8-3afe-4e75-b934-a47f782b8cd7" TargetMode="External"/><Relationship Id="rId4" Type="http://schemas.openxmlformats.org/officeDocument/2006/relationships/hyperlink" Target="https://events.teams.microsoft.com/event/03e40f5d-0eb1-47d1-8a0c-cea394abb25b@fabb61b8-3afe-4e75-b934-a47f782b8cd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desk talking on a cell phone&#10;&#10;Description automatically generated">
            <a:extLst>
              <a:ext uri="{FF2B5EF4-FFF2-40B4-BE49-F238E27FC236}">
                <a16:creationId xmlns:a16="http://schemas.microsoft.com/office/drawing/2014/main" id="{50D2B2FB-31E0-68FB-E157-67B927270620}"/>
              </a:ext>
            </a:extLst>
          </p:cNvPr>
          <p:cNvPicPr>
            <a:picLocks noChangeAspect="1"/>
          </p:cNvPicPr>
          <p:nvPr/>
        </p:nvPicPr>
        <p:blipFill rotWithShape="1">
          <a:blip r:embed="rId2"/>
          <a:srcRect t="18546" b="3746"/>
          <a:stretch/>
        </p:blipFill>
        <p:spPr>
          <a:xfrm>
            <a:off x="22859" y="350070"/>
            <a:ext cx="7731253" cy="3862596"/>
          </a:xfrm>
          <a:prstGeom prst="rect">
            <a:avLst/>
          </a:prstGeom>
        </p:spPr>
      </p:pic>
      <p:sp>
        <p:nvSpPr>
          <p:cNvPr id="16" name="TextBox 15">
            <a:extLst>
              <a:ext uri="{FF2B5EF4-FFF2-40B4-BE49-F238E27FC236}">
                <a16:creationId xmlns:a16="http://schemas.microsoft.com/office/drawing/2014/main" id="{15CB8414-5EE7-C8B7-3250-F4C203288EF0}"/>
              </a:ext>
            </a:extLst>
          </p:cNvPr>
          <p:cNvSpPr txBox="1"/>
          <p:nvPr/>
        </p:nvSpPr>
        <p:spPr>
          <a:xfrm>
            <a:off x="759853" y="4318947"/>
            <a:ext cx="6349767" cy="412934"/>
          </a:xfrm>
          <a:prstGeom prst="rect">
            <a:avLst/>
          </a:prstGeom>
          <a:noFill/>
        </p:spPr>
        <p:txBody>
          <a:bodyPr wrap="square" rtlCol="0">
            <a:spAutoFit/>
          </a:bodyPr>
          <a:lstStyle/>
          <a:p>
            <a:pPr algn="ctr">
              <a:lnSpc>
                <a:spcPts val="2500"/>
              </a:lnSpc>
              <a:spcBef>
                <a:spcPts val="600"/>
              </a:spcBef>
              <a:spcAft>
                <a:spcPts val="1200"/>
              </a:spcAft>
            </a:pPr>
            <a:r>
              <a:rPr lang="en-US" sz="2400" b="1" dirty="0">
                <a:solidFill>
                  <a:schemeClr val="accent3"/>
                </a:solidFill>
                <a:latin typeface="CVS Health Sans Medium" panose="020B0504020202020204" pitchFamily="34" charset="0"/>
              </a:rPr>
              <a:t>eBusiness for Small Group</a:t>
            </a:r>
          </a:p>
        </p:txBody>
      </p:sp>
      <p:sp>
        <p:nvSpPr>
          <p:cNvPr id="11" name="TextBox 10">
            <a:extLst>
              <a:ext uri="{FF2B5EF4-FFF2-40B4-BE49-F238E27FC236}">
                <a16:creationId xmlns:a16="http://schemas.microsoft.com/office/drawing/2014/main" id="{B7930E98-0469-21AE-5D11-B20ECE0647A4}"/>
              </a:ext>
            </a:extLst>
          </p:cNvPr>
          <p:cNvSpPr txBox="1"/>
          <p:nvPr/>
        </p:nvSpPr>
        <p:spPr>
          <a:xfrm>
            <a:off x="255253" y="4848685"/>
            <a:ext cx="3019963" cy="3052118"/>
          </a:xfrm>
          <a:prstGeom prst="rect">
            <a:avLst/>
          </a:prstGeom>
          <a:noFill/>
        </p:spPr>
        <p:txBody>
          <a:bodyPr wrap="square" numCol="1" rtlCol="0">
            <a:spAutoFit/>
          </a:bodyPr>
          <a:lstStyle/>
          <a:p>
            <a:pPr>
              <a:lnSpc>
                <a:spcPts val="1440"/>
              </a:lnSpc>
              <a:spcBef>
                <a:spcPts val="600"/>
              </a:spcBef>
              <a:spcAft>
                <a:spcPts val="1200"/>
              </a:spcAft>
            </a:pPr>
            <a:r>
              <a:rPr lang="en-US" sz="1300" dirty="0">
                <a:solidFill>
                  <a:srgbClr val="414141"/>
                </a:solidFill>
                <a:latin typeface="CVS Health Sans Light" panose="020B0404020202020204" pitchFamily="34" charset="0"/>
              </a:rPr>
              <a:t>eBusiness is more than just an on-line enrollment and billing administration tool for you and your clients. When you use this tool, you’ll get: </a:t>
            </a:r>
          </a:p>
          <a:p>
            <a:pPr marL="171450" indent="-171450">
              <a:lnSpc>
                <a:spcPts val="1440"/>
              </a:lnSpc>
              <a:spcBef>
                <a:spcPts val="600"/>
              </a:spcBef>
              <a:spcAft>
                <a:spcPts val="1200"/>
              </a:spcAft>
              <a:buFont typeface="Arial" panose="020B0604020202020204" pitchFamily="34" charset="0"/>
              <a:buChar char="•"/>
            </a:pPr>
            <a:r>
              <a:rPr lang="en-US" sz="1300" dirty="0">
                <a:solidFill>
                  <a:srgbClr val="414141"/>
                </a:solidFill>
                <a:latin typeface="CVS Health Sans Light" panose="020B0404020202020204" pitchFamily="34" charset="0"/>
              </a:rPr>
              <a:t>A consistent experience across products for your Small Group clients</a:t>
            </a:r>
          </a:p>
          <a:p>
            <a:pPr marL="171450" indent="-171450">
              <a:lnSpc>
                <a:spcPts val="1440"/>
              </a:lnSpc>
              <a:spcBef>
                <a:spcPts val="600"/>
              </a:spcBef>
              <a:spcAft>
                <a:spcPts val="1200"/>
              </a:spcAft>
              <a:buFont typeface="Arial" panose="020B0604020202020204" pitchFamily="34" charset="0"/>
              <a:buChar char="•"/>
            </a:pPr>
            <a:r>
              <a:rPr lang="en-US" sz="1300" dirty="0">
                <a:solidFill>
                  <a:srgbClr val="414141"/>
                </a:solidFill>
                <a:latin typeface="CVS Health Sans Light" panose="020B0404020202020204" pitchFamily="34" charset="0"/>
              </a:rPr>
              <a:t>Easy login via Producer World</a:t>
            </a:r>
            <a:endParaRPr lang="en-US" sz="1300" dirty="0">
              <a:solidFill>
                <a:srgbClr val="414141"/>
              </a:solidFill>
              <a:highlight>
                <a:srgbClr val="FF0000"/>
              </a:highlight>
              <a:latin typeface="CVS Health Sans Light" panose="020B0404020202020204" pitchFamily="34" charset="0"/>
            </a:endParaRPr>
          </a:p>
          <a:p>
            <a:pPr marL="171450" indent="-171450">
              <a:spcBef>
                <a:spcPts val="600"/>
              </a:spcBef>
              <a:spcAft>
                <a:spcPts val="1200"/>
              </a:spcAft>
              <a:buFont typeface="Arial" panose="020B0604020202020204" pitchFamily="34" charset="0"/>
              <a:buChar char="•"/>
            </a:pPr>
            <a:r>
              <a:rPr lang="en-US" sz="1300" dirty="0">
                <a:latin typeface="CVS Health Sans Light" panose="020B0404020202020204" pitchFamily="34" charset="0"/>
              </a:rPr>
              <a:t>Simple platform to manage your client’s enrollments</a:t>
            </a:r>
          </a:p>
          <a:p>
            <a:pPr marL="171450" indent="-171450">
              <a:spcBef>
                <a:spcPts val="600"/>
              </a:spcBef>
              <a:spcAft>
                <a:spcPts val="1200"/>
              </a:spcAft>
              <a:buFont typeface="Arial" panose="020B0604020202020204" pitchFamily="34" charset="0"/>
              <a:buChar char="•"/>
            </a:pPr>
            <a:r>
              <a:rPr lang="en-US" sz="1300" dirty="0">
                <a:latin typeface="CVS Health Sans Light" panose="020B0404020202020204" pitchFamily="34" charset="0"/>
              </a:rPr>
              <a:t>Review/print the monthly invoice</a:t>
            </a:r>
          </a:p>
        </p:txBody>
      </p:sp>
      <p:sp>
        <p:nvSpPr>
          <p:cNvPr id="12" name="TextBox 11">
            <a:extLst>
              <a:ext uri="{FF2B5EF4-FFF2-40B4-BE49-F238E27FC236}">
                <a16:creationId xmlns:a16="http://schemas.microsoft.com/office/drawing/2014/main" id="{9310CB93-EC47-B3C2-A8B0-024F6B4DEB94}"/>
              </a:ext>
            </a:extLst>
          </p:cNvPr>
          <p:cNvSpPr txBox="1"/>
          <p:nvPr/>
        </p:nvSpPr>
        <p:spPr>
          <a:xfrm>
            <a:off x="3558409" y="4833660"/>
            <a:ext cx="4113135" cy="3801041"/>
          </a:xfrm>
          <a:prstGeom prst="rect">
            <a:avLst/>
          </a:prstGeom>
          <a:noFill/>
        </p:spPr>
        <p:txBody>
          <a:bodyPr wrap="square" rtlCol="0">
            <a:spAutoFit/>
          </a:bodyPr>
          <a:lstStyle/>
          <a:p>
            <a:r>
              <a:rPr lang="en-US" sz="1300" dirty="0">
                <a:latin typeface="CVS Health Sans Light" panose="020B0404020202020204" pitchFamily="34" charset="0"/>
              </a:rPr>
              <a:t>We’re here to support you! Register to attend training and demos for </a:t>
            </a:r>
            <a:r>
              <a:rPr lang="en-US" sz="1300" dirty="0" err="1">
                <a:latin typeface="CVS Health Sans Light" panose="020B0404020202020204" pitchFamily="34" charset="0"/>
              </a:rPr>
              <a:t>eBilling</a:t>
            </a:r>
            <a:r>
              <a:rPr lang="en-US" sz="1300" dirty="0">
                <a:latin typeface="CVS Health Sans Light" panose="020B0404020202020204" pitchFamily="34" charset="0"/>
              </a:rPr>
              <a:t> and </a:t>
            </a:r>
            <a:r>
              <a:rPr lang="en-US" sz="1300" dirty="0" err="1">
                <a:latin typeface="CVS Health Sans Light" panose="020B0404020202020204" pitchFamily="34" charset="0"/>
              </a:rPr>
              <a:t>eEnrollment</a:t>
            </a:r>
            <a:r>
              <a:rPr lang="en-US" sz="1300" dirty="0">
                <a:latin typeface="CVS Health Sans Light" panose="020B0404020202020204" pitchFamily="34" charset="0"/>
              </a:rPr>
              <a:t>. These sessions will help you navigate the platform and manage your client. </a:t>
            </a:r>
          </a:p>
          <a:p>
            <a:endParaRPr lang="en-US" sz="1300" dirty="0">
              <a:solidFill>
                <a:srgbClr val="414141"/>
              </a:solidFill>
              <a:latin typeface="CVS Health Sans Light" panose="020B0404020202020204" pitchFamily="34" charset="0"/>
            </a:endParaRPr>
          </a:p>
          <a:p>
            <a:r>
              <a:rPr lang="en-US" sz="1400" dirty="0">
                <a:latin typeface="CVS Health Sans Light" panose="020B0404020202020204" pitchFamily="34" charset="0"/>
                <a:hlinkClick r:id="rId3"/>
              </a:rPr>
              <a:t>Thursday October 3rd 12:30pm Eastern Time</a:t>
            </a:r>
            <a:endParaRPr lang="en-US" sz="1400" dirty="0">
              <a:latin typeface="CVS Health Sans Light" panose="020B0404020202020204" pitchFamily="34" charset="0"/>
            </a:endParaRPr>
          </a:p>
          <a:p>
            <a:endParaRPr lang="en-US" sz="1400" dirty="0">
              <a:latin typeface="CVS Health Sans Light" panose="020B0404020202020204" pitchFamily="34" charset="0"/>
              <a:hlinkClick r:id="rId4"/>
            </a:endParaRPr>
          </a:p>
          <a:p>
            <a:r>
              <a:rPr lang="en-US" sz="1400" dirty="0">
                <a:latin typeface="CVS Health Sans Light" panose="020B0404020202020204" pitchFamily="34" charset="0"/>
                <a:hlinkClick r:id="rId4"/>
              </a:rPr>
              <a:t>Tuesday October 8th 12:00pm Eastern Time</a:t>
            </a:r>
            <a:endParaRPr lang="en-US" sz="1400" dirty="0">
              <a:latin typeface="CVS Health Sans Light" panose="020B0404020202020204" pitchFamily="34" charset="0"/>
            </a:endParaRPr>
          </a:p>
          <a:p>
            <a:endParaRPr lang="en-US" sz="1400" dirty="0">
              <a:latin typeface="CVS Health Sans Light" panose="020B0404020202020204" pitchFamily="34" charset="0"/>
            </a:endParaRPr>
          </a:p>
          <a:p>
            <a:r>
              <a:rPr lang="en-US" sz="1400" dirty="0">
                <a:latin typeface="CVS Health Sans Light" panose="020B0404020202020204" pitchFamily="34" charset="0"/>
                <a:hlinkClick r:id="rId5"/>
              </a:rPr>
              <a:t>Wednesday October 16th 12:00pm Eastern Time</a:t>
            </a:r>
            <a:endParaRPr lang="en-US" sz="1400" dirty="0">
              <a:latin typeface="CVS Health Sans Light" panose="020B0404020202020204" pitchFamily="34" charset="0"/>
            </a:endParaRPr>
          </a:p>
          <a:p>
            <a:endParaRPr lang="en-US" sz="1400" dirty="0">
              <a:latin typeface="CVS Health Sans Light" panose="020B0404020202020204" pitchFamily="34" charset="0"/>
            </a:endParaRPr>
          </a:p>
          <a:p>
            <a:r>
              <a:rPr lang="en-US" sz="1400" dirty="0">
                <a:latin typeface="CVS Health Sans Light" panose="020B0404020202020204" pitchFamily="34" charset="0"/>
                <a:hlinkClick r:id="rId6"/>
              </a:rPr>
              <a:t>Wednesday October 23rd 12:00pm Eastern Time</a:t>
            </a:r>
            <a:endParaRPr lang="en-US" sz="1400" dirty="0">
              <a:latin typeface="CVS Health Sans Light" panose="020B0404020202020204" pitchFamily="34" charset="0"/>
            </a:endParaRPr>
          </a:p>
          <a:p>
            <a:endParaRPr lang="en-US" dirty="0"/>
          </a:p>
          <a:p>
            <a:r>
              <a:rPr lang="en-US" sz="1400" dirty="0">
                <a:latin typeface="CVS Health Sans Light" panose="020B0404020202020204" pitchFamily="34" charset="0"/>
              </a:rPr>
              <a:t>Need additional support? Our dedicated Aetna Answer Team can answer questions. Contact them today at </a:t>
            </a:r>
            <a:r>
              <a:rPr lang="en-US" sz="1400" b="1" dirty="0">
                <a:latin typeface="CVS Health Sans Light" panose="020B0404020202020204" pitchFamily="34" charset="0"/>
              </a:rPr>
              <a:t>855-319-7290</a:t>
            </a:r>
            <a:r>
              <a:rPr lang="en-US" sz="1400" dirty="0">
                <a:latin typeface="CVS Health Sans Light" panose="020B0404020202020204" pitchFamily="34" charset="0"/>
              </a:rPr>
              <a:t>.</a:t>
            </a:r>
            <a:endParaRPr lang="en-US" sz="1400" dirty="0">
              <a:latin typeface="CVS Health Sans" panose="020B0504020202020204" pitchFamily="34" charset="0"/>
            </a:endParaRPr>
          </a:p>
          <a:p>
            <a:endParaRPr lang="en-US" dirty="0"/>
          </a:p>
        </p:txBody>
      </p:sp>
      <p:sp>
        <p:nvSpPr>
          <p:cNvPr id="13" name="TextBox 12">
            <a:extLst>
              <a:ext uri="{FF2B5EF4-FFF2-40B4-BE49-F238E27FC236}">
                <a16:creationId xmlns:a16="http://schemas.microsoft.com/office/drawing/2014/main" id="{17D1A433-C361-FF9F-50F0-9D7B6FC17C06}"/>
              </a:ext>
            </a:extLst>
          </p:cNvPr>
          <p:cNvSpPr txBox="1"/>
          <p:nvPr/>
        </p:nvSpPr>
        <p:spPr>
          <a:xfrm>
            <a:off x="368832" y="8708556"/>
            <a:ext cx="6444091" cy="1154162"/>
          </a:xfrm>
          <a:prstGeom prst="rect">
            <a:avLst/>
          </a:prstGeom>
          <a:noFill/>
        </p:spPr>
        <p:txBody>
          <a:bodyPr wrap="square" rtlCol="0">
            <a:spAutoFit/>
          </a:bodyPr>
          <a:lstStyle/>
          <a:p>
            <a:pPr algn="l">
              <a:spcAft>
                <a:spcPts val="600"/>
              </a:spcAft>
            </a:pPr>
            <a:r>
              <a:rPr lang="en-US" sz="900" dirty="0">
                <a:solidFill>
                  <a:srgbClr val="414141"/>
                </a:solidFill>
                <a:latin typeface="CVS Health Sans Light" panose="020B0404020202020204" pitchFamily="34" charset="0"/>
              </a:rPr>
              <a:t>Aetna is the brand name used for products and services provided by one or more of the Aetna group of companies, including Aetna Life Insurance Company and its affiliates (Aetna).</a:t>
            </a:r>
          </a:p>
          <a:p>
            <a:pPr algn="l">
              <a:spcAft>
                <a:spcPts val="600"/>
              </a:spcAft>
            </a:pPr>
            <a:r>
              <a:rPr lang="en-US" sz="900" dirty="0">
                <a:solidFill>
                  <a:srgbClr val="414141"/>
                </a:solidFill>
                <a:latin typeface="CVS Health Sans Light" panose="020B0404020202020204" pitchFamily="34" charset="0"/>
              </a:rPr>
              <a:t>Aetna Funding </a:t>
            </a:r>
            <a:r>
              <a:rPr lang="en-US" sz="900" dirty="0" err="1">
                <a:solidFill>
                  <a:srgbClr val="414141"/>
                </a:solidFill>
                <a:latin typeface="CVS Health Sans Light" panose="020B0404020202020204" pitchFamily="34" charset="0"/>
              </a:rPr>
              <a:t>Advantage</a:t>
            </a:r>
            <a:r>
              <a:rPr lang="en-US" sz="900" baseline="30000" dirty="0" err="1">
                <a:solidFill>
                  <a:srgbClr val="414141"/>
                </a:solidFill>
                <a:latin typeface="CVS Health Sans Light" panose="020B0404020202020204" pitchFamily="34" charset="0"/>
              </a:rPr>
              <a:t>SM</a:t>
            </a:r>
            <a:r>
              <a:rPr lang="en-US" sz="900" dirty="0">
                <a:solidFill>
                  <a:srgbClr val="414141"/>
                </a:solidFill>
                <a:latin typeface="CVS Health Sans Light" panose="020B0404020202020204" pitchFamily="34" charset="0"/>
              </a:rPr>
              <a:t> plans are self-insured by the employer and administered by Aetna Life Insurance Company. Stop loss insurance coverage is offered by Aetna Life Insurance Company.</a:t>
            </a:r>
          </a:p>
          <a:p>
            <a:pPr algn="l">
              <a:spcAft>
                <a:spcPts val="600"/>
              </a:spcAft>
            </a:pPr>
            <a:r>
              <a:rPr lang="en-US" sz="900" dirty="0">
                <a:solidFill>
                  <a:srgbClr val="414141"/>
                </a:solidFill>
                <a:latin typeface="CVS Health Sans Light" panose="020B0404020202020204" pitchFamily="34" charset="0"/>
              </a:rPr>
              <a:t>©2024 Aetna Inc.</a:t>
            </a:r>
          </a:p>
          <a:p>
            <a:pPr algn="l">
              <a:spcAft>
                <a:spcPts val="600"/>
              </a:spcAft>
            </a:pPr>
            <a:r>
              <a:rPr lang="en-US" sz="900">
                <a:solidFill>
                  <a:srgbClr val="414141"/>
                </a:solidFill>
                <a:latin typeface="CVS Health Sans Light" panose="020B0404020202020204" pitchFamily="34" charset="0"/>
              </a:rPr>
              <a:t>3962012-01-01 09/24</a:t>
            </a:r>
            <a:endParaRPr lang="en-US" sz="900" dirty="0">
              <a:solidFill>
                <a:srgbClr val="414141"/>
              </a:solidFill>
              <a:latin typeface="CVS Health Sans Light" panose="020B0404020202020204" pitchFamily="34" charset="0"/>
            </a:endParaRPr>
          </a:p>
        </p:txBody>
      </p:sp>
      <p:sp>
        <p:nvSpPr>
          <p:cNvPr id="5" name="Rectangle 4">
            <a:extLst>
              <a:ext uri="{FF2B5EF4-FFF2-40B4-BE49-F238E27FC236}">
                <a16:creationId xmlns:a16="http://schemas.microsoft.com/office/drawing/2014/main" id="{D021001C-4FBD-B70E-D9DC-A00FE10A13EC}"/>
              </a:ext>
            </a:extLst>
          </p:cNvPr>
          <p:cNvSpPr/>
          <p:nvPr/>
        </p:nvSpPr>
        <p:spPr>
          <a:xfrm>
            <a:off x="662778" y="3525710"/>
            <a:ext cx="6446842" cy="5186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VS Health Sans Black" panose="020B0904020202020204" pitchFamily="34" charset="0"/>
              </a:rPr>
              <a:t>It’s so easy</a:t>
            </a:r>
          </a:p>
        </p:txBody>
      </p:sp>
    </p:spTree>
    <p:extLst>
      <p:ext uri="{BB962C8B-B14F-4D97-AF65-F5344CB8AC3E}">
        <p14:creationId xmlns:p14="http://schemas.microsoft.com/office/powerpoint/2010/main" val="3472793757"/>
      </p:ext>
    </p:extLst>
  </p:cSld>
  <p:clrMapOvr>
    <a:masterClrMapping/>
  </p:clrMapOvr>
</p:sld>
</file>

<file path=ppt/theme/theme1.xml><?xml version="1.0" encoding="utf-8"?>
<a:theme xmlns:a="http://schemas.openxmlformats.org/drawingml/2006/main" name="Office Theme">
  <a:themeElements>
    <a:clrScheme name="Aetna">
      <a:dk1>
        <a:sysClr val="windowText" lastClr="000000"/>
      </a:dk1>
      <a:lt1>
        <a:sysClr val="window" lastClr="FFFFFF"/>
      </a:lt1>
      <a:dk2>
        <a:srgbClr val="575757"/>
      </a:dk2>
      <a:lt2>
        <a:srgbClr val="E9E9E9"/>
      </a:lt2>
      <a:accent1>
        <a:srgbClr val="7D3F98"/>
      </a:accent1>
      <a:accent2>
        <a:srgbClr val="B18CC1"/>
      </a:accent2>
      <a:accent3>
        <a:srgbClr val="0B315E"/>
      </a:accent3>
      <a:accent4>
        <a:srgbClr val="0A4BBC"/>
      </a:accent4>
      <a:accent5>
        <a:srgbClr val="641987"/>
      </a:accent5>
      <a:accent6>
        <a:srgbClr val="021F42"/>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1126</TotalTime>
  <Words>204</Words>
  <Application>Microsoft Office PowerPoint</Application>
  <PresentationFormat>Custom</PresentationFormat>
  <Paragraphs>22</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Calibri Light</vt:lpstr>
      <vt:lpstr>CVS Health Sans</vt:lpstr>
      <vt:lpstr>CVS Health Sans Black</vt:lpstr>
      <vt:lpstr>CVS Health Sans Light</vt:lpstr>
      <vt:lpstr>CVS Health Sans Medium</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Pena</dc:creator>
  <cp:lastModifiedBy>Jill Piccininno</cp:lastModifiedBy>
  <cp:revision>58</cp:revision>
  <dcterms:created xsi:type="dcterms:W3CDTF">2022-05-19T15:34:51Z</dcterms:created>
  <dcterms:modified xsi:type="dcterms:W3CDTF">2024-09-26T14:18:31Z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7599526-06ca-49cc-9fa9-5307800a949a_Enabled">
    <vt:lpwstr>true</vt:lpwstr>
  </property>
  <property fmtid="{D5CDD505-2E9C-101B-9397-08002B2CF9AE}" pid="3" name="MSIP_Label_67599526-06ca-49cc-9fa9-5307800a949a_SetDate">
    <vt:lpwstr>2022-06-13T12:51:39Z</vt:lpwstr>
  </property>
  <property fmtid="{D5CDD505-2E9C-101B-9397-08002B2CF9AE}" pid="4" name="MSIP_Label_67599526-06ca-49cc-9fa9-5307800a949a_Method">
    <vt:lpwstr>Standard</vt:lpwstr>
  </property>
  <property fmtid="{D5CDD505-2E9C-101B-9397-08002B2CF9AE}" pid="5" name="MSIP_Label_67599526-06ca-49cc-9fa9-5307800a949a_Name">
    <vt:lpwstr>67599526-06ca-49cc-9fa9-5307800a949a</vt:lpwstr>
  </property>
  <property fmtid="{D5CDD505-2E9C-101B-9397-08002B2CF9AE}" pid="6" name="MSIP_Label_67599526-06ca-49cc-9fa9-5307800a949a_SiteId">
    <vt:lpwstr>fabb61b8-3afe-4e75-b934-a47f782b8cd7</vt:lpwstr>
  </property>
  <property fmtid="{D5CDD505-2E9C-101B-9397-08002B2CF9AE}" pid="7" name="MSIP_Label_67599526-06ca-49cc-9fa9-5307800a949a_ActionId">
    <vt:lpwstr>bc640734-86a1-4e02-a846-714c19c3cd48</vt:lpwstr>
  </property>
  <property fmtid="{D5CDD505-2E9C-101B-9397-08002B2CF9AE}" pid="8" name="MSIP_Label_67599526-06ca-49cc-9fa9-5307800a949a_ContentBits">
    <vt:lpwstr>0</vt:lpwstr>
  </property>
</Properties>
</file>